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12192000"/>
  <p:notesSz cx="6858000" cy="9144000"/>
  <p:embeddedFontLst>
    <p:embeddedFont>
      <p:font typeface="Lora"/>
      <p:regular r:id="rId25"/>
      <p:bold r:id="rId26"/>
      <p:italic r:id="rId27"/>
      <p:boldItalic r:id="rId28"/>
    </p:embeddedFont>
    <p:embeddedFont>
      <p:font typeface="Quattrocento Sans"/>
      <p:regular r:id="rId29"/>
      <p:bold r:id="rId30"/>
      <p:italic r:id="rId31"/>
      <p:boldItalic r:id="rId32"/>
    </p:embeddedFont>
    <p:embeddedFont>
      <p:font typeface="Roboto Light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7" roundtripDataSignature="AMtx7mgjvk5GhlqdY6eDY0itYv3BrQsy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ora-bold.fntdata"/><Relationship Id="rId25" Type="http://schemas.openxmlformats.org/officeDocument/2006/relationships/font" Target="fonts/Lora-regular.fntdata"/><Relationship Id="rId28" Type="http://schemas.openxmlformats.org/officeDocument/2006/relationships/font" Target="fonts/Lora-boldItalic.fntdata"/><Relationship Id="rId27" Type="http://schemas.openxmlformats.org/officeDocument/2006/relationships/font" Target="fonts/Lor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Quattrocento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QuattrocentoSans-italic.fntdata"/><Relationship Id="rId30" Type="http://schemas.openxmlformats.org/officeDocument/2006/relationships/font" Target="fonts/QuattrocentoSans-bold.fntdata"/><Relationship Id="rId11" Type="http://schemas.openxmlformats.org/officeDocument/2006/relationships/slide" Target="slides/slide6.xml"/><Relationship Id="rId33" Type="http://schemas.openxmlformats.org/officeDocument/2006/relationships/font" Target="fonts/RobotoLight-regular.fntdata"/><Relationship Id="rId10" Type="http://schemas.openxmlformats.org/officeDocument/2006/relationships/slide" Target="slides/slide5.xml"/><Relationship Id="rId32" Type="http://schemas.openxmlformats.org/officeDocument/2006/relationships/font" Target="fonts/QuattrocentoSans-boldItalic.fntdata"/><Relationship Id="rId13" Type="http://schemas.openxmlformats.org/officeDocument/2006/relationships/slide" Target="slides/slide8.xml"/><Relationship Id="rId35" Type="http://schemas.openxmlformats.org/officeDocument/2006/relationships/font" Target="fonts/RobotoLight-italic.fntdata"/><Relationship Id="rId12" Type="http://schemas.openxmlformats.org/officeDocument/2006/relationships/slide" Target="slides/slide7.xml"/><Relationship Id="rId34" Type="http://schemas.openxmlformats.org/officeDocument/2006/relationships/font" Target="fonts/RobotoLight-bold.fntdata"/><Relationship Id="rId15" Type="http://schemas.openxmlformats.org/officeDocument/2006/relationships/slide" Target="slides/slide10.xml"/><Relationship Id="rId37" Type="http://customschemas.google.com/relationships/presentationmetadata" Target="metadata"/><Relationship Id="rId14" Type="http://schemas.openxmlformats.org/officeDocument/2006/relationships/slide" Target="slides/slide9.xml"/><Relationship Id="rId36" Type="http://schemas.openxmlformats.org/officeDocument/2006/relationships/font" Target="fonts/RobotoLight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1" name="Google Shape;81;p3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3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2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2"/>
          <p:cNvSpPr txBox="1"/>
          <p:nvPr>
            <p:ph idx="1" type="body"/>
          </p:nvPr>
        </p:nvSpPr>
        <p:spPr>
          <a:xfrm rot="5400000">
            <a:off x="3718625" y="-1458212"/>
            <a:ext cx="475475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2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2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3"/>
          <p:cNvSpPr/>
          <p:nvPr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2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4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4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4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5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5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5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6"/>
          <p:cNvSpPr/>
          <p:nvPr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2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7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27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7"/>
          <p:cNvSpPr txBox="1"/>
          <p:nvPr>
            <p:ph idx="1" type="body"/>
          </p:nvPr>
        </p:nvSpPr>
        <p:spPr>
          <a:xfrm>
            <a:off x="838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2" type="body"/>
          </p:nvPr>
        </p:nvSpPr>
        <p:spPr>
          <a:xfrm>
            <a:off x="6172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28"/>
          <p:cNvSpPr txBox="1"/>
          <p:nvPr>
            <p:ph type="title"/>
          </p:nvPr>
        </p:nvSpPr>
        <p:spPr>
          <a:xfrm>
            <a:off x="839788" y="653784"/>
            <a:ext cx="10515600" cy="748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" type="body"/>
          </p:nvPr>
        </p:nvSpPr>
        <p:spPr>
          <a:xfrm>
            <a:off x="839788" y="1540248"/>
            <a:ext cx="5157787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28"/>
          <p:cNvSpPr txBox="1"/>
          <p:nvPr>
            <p:ph idx="2" type="body"/>
          </p:nvPr>
        </p:nvSpPr>
        <p:spPr>
          <a:xfrm>
            <a:off x="839788" y="2411892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8"/>
          <p:cNvSpPr txBox="1"/>
          <p:nvPr>
            <p:ph idx="3" type="body"/>
          </p:nvPr>
        </p:nvSpPr>
        <p:spPr>
          <a:xfrm>
            <a:off x="6172200" y="1540248"/>
            <a:ext cx="5183188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28"/>
          <p:cNvSpPr txBox="1"/>
          <p:nvPr>
            <p:ph idx="4" type="body"/>
          </p:nvPr>
        </p:nvSpPr>
        <p:spPr>
          <a:xfrm>
            <a:off x="6172200" y="2411892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9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b="0" i="0" sz="3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Relationship Id="rId4" Type="http://schemas.openxmlformats.org/officeDocument/2006/relationships/image" Target="../media/image19.jpg"/><Relationship Id="rId5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Relationship Id="rId4" Type="http://schemas.openxmlformats.org/officeDocument/2006/relationships/image" Target="../media/image27.png"/><Relationship Id="rId5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jpg"/><Relationship Id="rId4" Type="http://schemas.openxmlformats.org/officeDocument/2006/relationships/image" Target="../media/image24.png"/><Relationship Id="rId5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jpg"/><Relationship Id="rId4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jpg"/><Relationship Id="rId4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jp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jpg"/><Relationship Id="rId4" Type="http://schemas.openxmlformats.org/officeDocument/2006/relationships/image" Target="../media/image32.png"/><Relationship Id="rId5" Type="http://schemas.openxmlformats.org/officeDocument/2006/relationships/image" Target="../media/image3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12.jp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Relationship Id="rId4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6" y="1595595"/>
            <a:ext cx="4466105" cy="11220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"/>
          <p:cNvSpPr txBox="1"/>
          <p:nvPr/>
        </p:nvSpPr>
        <p:spPr>
          <a:xfrm>
            <a:off x="669601" y="4187158"/>
            <a:ext cx="10882577" cy="1754326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Class: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MSc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Subject : </a:t>
            </a:r>
            <a:r>
              <a:rPr b="0" i="0" lang="en-IN" sz="1800" u="none" cap="none" strike="noStrik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 of IT- Basics and Advance Excel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Unit 1 Chapter 6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Name: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Writing Formula (Lookup Functions)</a:t>
            </a:r>
            <a:endParaRPr/>
          </a:p>
        </p:txBody>
      </p:sp>
      <p:sp>
        <p:nvSpPr>
          <p:cNvPr id="111" name="Google Shape;111;p1"/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 u="sng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2" name="Google Shape;112;p1"/>
          <p:cNvSpPr txBox="1"/>
          <p:nvPr>
            <p:ph idx="4294967295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10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14" name="Google Shape;214;p1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0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16" name="Google Shape;216;p10"/>
          <p:cNvSpPr/>
          <p:nvPr/>
        </p:nvSpPr>
        <p:spPr>
          <a:xfrm>
            <a:off x="4513579" y="1827277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10"/>
          <p:cNvSpPr txBox="1"/>
          <p:nvPr/>
        </p:nvSpPr>
        <p:spPr>
          <a:xfrm>
            <a:off x="527175" y="1573320"/>
            <a:ext cx="3690863" cy="61101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18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Index &amp; Match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b="1" i="1" lang="en-IN" sz="18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When used in combination, </a:t>
            </a:r>
            <a:r>
              <a:rPr b="1"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18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works like Vlookup and gets data </a:t>
            </a:r>
            <a:r>
              <a:rPr b="1"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18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from an intersecting cell as </a:t>
            </a:r>
            <a:r>
              <a:rPr b="1"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18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defined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Index Function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AutoNum type="arabicPeriod"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Reference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AutoNum type="arabicPeriod"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 Number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AutoNum type="arabicPeriod"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Number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1879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065" marR="0" rtl="0" algn="l">
              <a:spcBef>
                <a:spcPts val="25"/>
              </a:spcBef>
              <a:spcAft>
                <a:spcPts val="0"/>
              </a:spcAft>
              <a:buNone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 Number &amp; Column Number  are defined  by using match function</a:t>
            </a:r>
            <a:endParaRPr/>
          </a:p>
          <a:p>
            <a:pPr indent="0" lvl="0" marL="12065" marR="0" rtl="0" algn="l">
              <a:spcBef>
                <a:spcPts val="25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065" marR="0" rtl="0" algn="l">
              <a:spcBef>
                <a:spcPts val="25"/>
              </a:spcBef>
              <a:spcAft>
                <a:spcPts val="0"/>
              </a:spcAft>
              <a:buNone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 Function</a:t>
            </a:r>
            <a:endParaRPr/>
          </a:p>
          <a:p>
            <a:pPr indent="-302260" lvl="0" marL="314325" marR="0" rtl="0" algn="l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AutoNum type="arabicPeriod"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Lookup Value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AutoNum type="arabicPeriod"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Lookup Array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AutoNum type="arabicPeriod"/>
            </a:pPr>
            <a:r>
              <a:rPr i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Match Type</a:t>
            </a:r>
            <a:endParaRPr i="1"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065" marR="0" rtl="0" algn="l">
              <a:spcBef>
                <a:spcPts val="25"/>
              </a:spcBef>
              <a:spcAft>
                <a:spcPts val="0"/>
              </a:spcAft>
              <a:buNone/>
            </a:pPr>
            <a:r>
              <a:t/>
            </a:r>
            <a:endParaRPr sz="17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065" marR="0" rtl="0" algn="l">
              <a:spcBef>
                <a:spcPts val="25"/>
              </a:spcBef>
              <a:spcAft>
                <a:spcPts val="0"/>
              </a:spcAft>
              <a:buNone/>
            </a:pPr>
            <a:r>
              <a:t/>
            </a:r>
            <a:endParaRPr sz="17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1135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750"/>
              <a:buFont typeface="Calibri"/>
              <a:buNone/>
            </a:pPr>
            <a:r>
              <a:t/>
            </a:r>
            <a:endParaRPr sz="17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0"/>
          <p:cNvSpPr/>
          <p:nvPr/>
        </p:nvSpPr>
        <p:spPr>
          <a:xfrm>
            <a:off x="4522723" y="2366771"/>
            <a:ext cx="7226808" cy="275539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0"/>
          <p:cNvSpPr/>
          <p:nvPr/>
        </p:nvSpPr>
        <p:spPr>
          <a:xfrm>
            <a:off x="10088371" y="4628387"/>
            <a:ext cx="722376" cy="71932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0"/>
          <p:cNvSpPr txBox="1"/>
          <p:nvPr/>
        </p:nvSpPr>
        <p:spPr>
          <a:xfrm>
            <a:off x="9554463" y="5415536"/>
            <a:ext cx="1790064" cy="349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Index &amp; Match</a:t>
            </a:r>
            <a:endParaRPr sz="21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1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1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27" name="Google Shape;227;p1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1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29" name="Google Shape;229;p11"/>
          <p:cNvSpPr/>
          <p:nvPr/>
        </p:nvSpPr>
        <p:spPr>
          <a:xfrm>
            <a:off x="4677536" y="1700900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1"/>
          <p:cNvSpPr txBox="1"/>
          <p:nvPr/>
        </p:nvSpPr>
        <p:spPr>
          <a:xfrm>
            <a:off x="524674" y="1700900"/>
            <a:ext cx="3666743" cy="39259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Address Function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address for a cell </a:t>
            </a: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based on a given row and </a:t>
            </a: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number</a:t>
            </a:r>
            <a:endParaRPr/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 u="sng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 Number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Number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Abs Number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A1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Sheet Text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1"/>
          <p:cNvSpPr/>
          <p:nvPr/>
        </p:nvSpPr>
        <p:spPr>
          <a:xfrm>
            <a:off x="5081395" y="2240394"/>
            <a:ext cx="6489191" cy="381609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1"/>
          <p:cNvSpPr/>
          <p:nvPr/>
        </p:nvSpPr>
        <p:spPr>
          <a:xfrm>
            <a:off x="10532744" y="2630539"/>
            <a:ext cx="557783" cy="557784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1"/>
          <p:cNvSpPr txBox="1"/>
          <p:nvPr/>
        </p:nvSpPr>
        <p:spPr>
          <a:xfrm>
            <a:off x="10431653" y="3235191"/>
            <a:ext cx="763270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4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Address</a:t>
            </a:r>
            <a:endParaRPr sz="16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2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40" name="Google Shape;240;p1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42" name="Google Shape;242;p12"/>
          <p:cNvSpPr txBox="1"/>
          <p:nvPr/>
        </p:nvSpPr>
        <p:spPr>
          <a:xfrm>
            <a:off x="4726156" y="6051187"/>
            <a:ext cx="6164475" cy="3847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values provided can include references</a:t>
            </a:r>
            <a:endParaRPr b="1"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43" name="Google Shape;243;p12"/>
          <p:cNvSpPr/>
          <p:nvPr/>
        </p:nvSpPr>
        <p:spPr>
          <a:xfrm>
            <a:off x="4492751" y="1744536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2"/>
          <p:cNvSpPr txBox="1"/>
          <p:nvPr/>
        </p:nvSpPr>
        <p:spPr>
          <a:xfrm>
            <a:off x="574357" y="1744536"/>
            <a:ext cx="3378211" cy="40891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Choose Function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a value from a list using </a:t>
            </a: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 given position or index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Index Number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Value1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Value2 (Optional)</a:t>
            </a:r>
            <a:endParaRPr/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Value3 (Optional)</a:t>
            </a:r>
            <a:endParaRPr/>
          </a:p>
          <a:p>
            <a:pPr indent="0" lvl="0" marL="127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…up to value 254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45" name="Google Shape;245;p12"/>
          <p:cNvSpPr/>
          <p:nvPr/>
        </p:nvSpPr>
        <p:spPr>
          <a:xfrm>
            <a:off x="4501895" y="2284030"/>
            <a:ext cx="4096511" cy="350824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2"/>
          <p:cNvSpPr/>
          <p:nvPr/>
        </p:nvSpPr>
        <p:spPr>
          <a:xfrm>
            <a:off x="10098023" y="3634295"/>
            <a:ext cx="697992" cy="694943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2"/>
          <p:cNvSpPr txBox="1"/>
          <p:nvPr/>
        </p:nvSpPr>
        <p:spPr>
          <a:xfrm>
            <a:off x="10006076" y="4391324"/>
            <a:ext cx="884555" cy="3384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Choose</a:t>
            </a:r>
            <a:endParaRPr sz="20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3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54" name="Google Shape;254;p1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56" name="Google Shape;256;p13"/>
          <p:cNvSpPr txBox="1"/>
          <p:nvPr/>
        </p:nvSpPr>
        <p:spPr>
          <a:xfrm>
            <a:off x="3866198" y="5838343"/>
            <a:ext cx="8374381" cy="677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75">
            <a:spAutoFit/>
          </a:bodyPr>
          <a:lstStyle/>
          <a:p>
            <a:pPr indent="0" lvl="0" marL="12700" marR="5080" rtl="0" algn="l">
              <a:lnSpc>
                <a:spcPct val="1020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no arguments provided, it will return a value based on the  cell the formula is entered in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57" name="Google Shape;257;p13"/>
          <p:cNvSpPr/>
          <p:nvPr/>
        </p:nvSpPr>
        <p:spPr>
          <a:xfrm>
            <a:off x="4561585" y="1637792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3"/>
          <p:cNvSpPr txBox="1"/>
          <p:nvPr/>
        </p:nvSpPr>
        <p:spPr>
          <a:xfrm>
            <a:off x="519492" y="1681091"/>
            <a:ext cx="3401629" cy="51106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Function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3429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column number of a </a:t>
            </a:r>
            <a:r>
              <a:rPr b="1"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cell reference.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	Reference (Optional)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 Function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row number of a cell </a:t>
            </a:r>
            <a:r>
              <a:rPr b="1"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2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reference.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	Reference (Optional)</a:t>
            </a:r>
            <a:endParaRPr/>
          </a:p>
        </p:txBody>
      </p:sp>
      <p:sp>
        <p:nvSpPr>
          <p:cNvPr id="259" name="Google Shape;259;p13"/>
          <p:cNvSpPr/>
          <p:nvPr/>
        </p:nvSpPr>
        <p:spPr>
          <a:xfrm>
            <a:off x="4570729" y="2177286"/>
            <a:ext cx="4623815" cy="322478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4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66" name="Google Shape;266;p1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1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68" name="Google Shape;268;p14"/>
          <p:cNvSpPr/>
          <p:nvPr/>
        </p:nvSpPr>
        <p:spPr>
          <a:xfrm>
            <a:off x="4258182" y="1731964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4"/>
          <p:cNvSpPr txBox="1"/>
          <p:nvPr/>
        </p:nvSpPr>
        <p:spPr>
          <a:xfrm>
            <a:off x="307975" y="1773754"/>
            <a:ext cx="8564574" cy="45525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number of columns</a:t>
            </a:r>
            <a:endParaRPr b="1" i="1" sz="2000" u="sng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 a given range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	Array (range)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608076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number of Rows in a </a:t>
            </a:r>
            <a:r>
              <a:rPr b="1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given range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	Array (range)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4"/>
          <p:cNvSpPr txBox="1"/>
          <p:nvPr/>
        </p:nvSpPr>
        <p:spPr>
          <a:xfrm>
            <a:off x="1973581" y="5248370"/>
            <a:ext cx="8715375" cy="14832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3014980" marR="5080" rtl="0" algn="l">
              <a:lnSpc>
                <a:spcPct val="102099"/>
              </a:lnSpc>
              <a:spcBef>
                <a:spcPts val="91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Arial"/>
                <a:ea typeface="Arial"/>
                <a:cs typeface="Arial"/>
                <a:sym typeface="Arial"/>
              </a:rPr>
              <a:t>You can fix the start point with the $ sign and drag to  increment the number at every move</a:t>
            </a:r>
            <a:endParaRPr b="1" i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4"/>
          <p:cNvSpPr/>
          <p:nvPr/>
        </p:nvSpPr>
        <p:spPr>
          <a:xfrm>
            <a:off x="4267326" y="2271458"/>
            <a:ext cx="5190744" cy="317906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15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78" name="Google Shape;278;p1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80" name="Google Shape;280;p15"/>
          <p:cNvSpPr/>
          <p:nvPr/>
        </p:nvSpPr>
        <p:spPr>
          <a:xfrm>
            <a:off x="4654984" y="1715648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5"/>
          <p:cNvSpPr txBox="1"/>
          <p:nvPr/>
        </p:nvSpPr>
        <p:spPr>
          <a:xfrm>
            <a:off x="477958" y="1715648"/>
            <a:ext cx="3622094" cy="33505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Indirect Function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value from the cell of </a:t>
            </a: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 given reference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Data l2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Reference Text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Type of reference (Optional)</a:t>
            </a:r>
            <a:endParaRPr/>
          </a:p>
        </p:txBody>
      </p:sp>
      <p:sp>
        <p:nvSpPr>
          <p:cNvPr id="282" name="Google Shape;282;p15"/>
          <p:cNvSpPr/>
          <p:nvPr/>
        </p:nvSpPr>
        <p:spPr>
          <a:xfrm>
            <a:off x="4661081" y="2255142"/>
            <a:ext cx="6428232" cy="381609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5"/>
          <p:cNvSpPr/>
          <p:nvPr/>
        </p:nvSpPr>
        <p:spPr>
          <a:xfrm>
            <a:off x="11092361" y="3654175"/>
            <a:ext cx="701040" cy="701039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15"/>
          <p:cNvSpPr txBox="1"/>
          <p:nvPr/>
        </p:nvSpPr>
        <p:spPr>
          <a:xfrm>
            <a:off x="10991268" y="4418188"/>
            <a:ext cx="903605" cy="340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6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0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Indirect</a:t>
            </a:r>
            <a:endParaRPr sz="20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16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91" name="Google Shape;291;p1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16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93" name="Google Shape;293;p16"/>
          <p:cNvSpPr txBox="1"/>
          <p:nvPr/>
        </p:nvSpPr>
        <p:spPr>
          <a:xfrm>
            <a:off x="4916904" y="5984601"/>
            <a:ext cx="6507595" cy="3847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Most useful when creating dynamic ranges</a:t>
            </a:r>
            <a:endParaRPr b="1"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94" name="Google Shape;294;p16"/>
          <p:cNvSpPr/>
          <p:nvPr/>
        </p:nvSpPr>
        <p:spPr>
          <a:xfrm>
            <a:off x="4522247" y="1744536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16"/>
          <p:cNvSpPr txBox="1"/>
          <p:nvPr/>
        </p:nvSpPr>
        <p:spPr>
          <a:xfrm>
            <a:off x="561308" y="1744536"/>
            <a:ext cx="3624516" cy="52819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Offset Function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5080" rtl="0" algn="l">
              <a:lnSpc>
                <a:spcPct val="101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Returns a cell or range of cells </a:t>
            </a:r>
            <a:r>
              <a:rPr b="1"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-IN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is a specified number of </a:t>
            </a:r>
            <a:r>
              <a:rPr b="1"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-IN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rows and columns from a cell or </a:t>
            </a:r>
            <a:r>
              <a:rPr b="1"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-IN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range of cells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Arguments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Rows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Columns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7493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Height or number of rows in a  range (Optional)</a:t>
            </a:r>
            <a:endParaRPr/>
          </a:p>
          <a:p>
            <a:pPr indent="-302260" lvl="0" marL="314325" marR="5080" rtl="0" algn="l"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Width or number of columns in  a range (Optional)</a:t>
            </a:r>
            <a:endParaRPr/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16"/>
          <p:cNvSpPr/>
          <p:nvPr/>
        </p:nvSpPr>
        <p:spPr>
          <a:xfrm>
            <a:off x="4528344" y="2284030"/>
            <a:ext cx="4834128" cy="346557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6"/>
          <p:cNvSpPr/>
          <p:nvPr/>
        </p:nvSpPr>
        <p:spPr>
          <a:xfrm>
            <a:off x="9874536" y="3573336"/>
            <a:ext cx="969262" cy="969262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16"/>
          <p:cNvSpPr txBox="1"/>
          <p:nvPr/>
        </p:nvSpPr>
        <p:spPr>
          <a:xfrm>
            <a:off x="9864884" y="4638595"/>
            <a:ext cx="990600" cy="462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6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Offset</a:t>
            </a:r>
            <a:endParaRPr sz="28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7"/>
          <p:cNvSpPr txBox="1"/>
          <p:nvPr>
            <p:ph type="title"/>
          </p:nvPr>
        </p:nvSpPr>
        <p:spPr>
          <a:xfrm flipH="1">
            <a:off x="506750" y="681039"/>
            <a:ext cx="6383147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SUMPRODUCT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05" name="Google Shape;305;p1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307" name="Google Shape;307;p17"/>
          <p:cNvSpPr txBox="1"/>
          <p:nvPr/>
        </p:nvSpPr>
        <p:spPr>
          <a:xfrm>
            <a:off x="506750" y="1600245"/>
            <a:ext cx="4894590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SUMPRODUCT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function returns the sum of the products of corresponding ranges or arrays.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default operation is multiplication, but addition, subtraction, and division are also possible.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>
              <a:solidFill>
                <a:srgbClr val="1E1E1E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 this example, we'll use SUMPRODUCT to return the total sales for a given item and size: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E1E1E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SUMPRODUCT matches all instances of Item Y/Size M and sums them, so for this example 21 plus 41 equals 62.</a:t>
            </a:r>
            <a:endParaRPr/>
          </a:p>
        </p:txBody>
      </p:sp>
      <p:pic>
        <p:nvPicPr>
          <p:cNvPr id="308" name="Google Shape;30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1340" y="1600245"/>
            <a:ext cx="655320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8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8"/>
          <p:cNvSpPr txBox="1"/>
          <p:nvPr>
            <p:ph type="title"/>
          </p:nvPr>
        </p:nvSpPr>
        <p:spPr>
          <a:xfrm flipH="1">
            <a:off x="506749" y="681039"/>
            <a:ext cx="4012087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AND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15" name="Google Shape;315;p1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18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317" name="Google Shape;317;p18"/>
          <p:cNvSpPr txBox="1"/>
          <p:nvPr/>
        </p:nvSpPr>
        <p:spPr>
          <a:xfrm>
            <a:off x="506749" y="1617277"/>
            <a:ext cx="4192842" cy="452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Use the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AND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function, one of the logical functions, to determine if all conditions in a test are TRUE.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E1E1E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Here is a fairly common scenario where we need to calculate if salespeople qualify for a bonus using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and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AND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E1E1E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=IF(AND(B14&gt;=$B$7,C14&gt;=$B$5),B14*$B$8,0)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–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Total Sales are greater than or equal (&gt;=) to the Sales Goal,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AND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Accounts are greater than or equal to (&gt;=) the Account Goal, then multiply Total Sales by the Bonus %, otherwise return 0.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8" name="Google Shape;31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4086" y="994943"/>
            <a:ext cx="6868577" cy="5352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9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19"/>
          <p:cNvSpPr txBox="1"/>
          <p:nvPr>
            <p:ph type="title"/>
          </p:nvPr>
        </p:nvSpPr>
        <p:spPr>
          <a:xfrm flipH="1">
            <a:off x="506749" y="681039"/>
            <a:ext cx="4012087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OR Function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325" name="Google Shape;325;p1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19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327" name="Google Shape;327;p19"/>
          <p:cNvSpPr txBox="1"/>
          <p:nvPr/>
        </p:nvSpPr>
        <p:spPr>
          <a:xfrm>
            <a:off x="506749" y="1638542"/>
            <a:ext cx="4650042" cy="4247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Use the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OR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function, one of the logical functions, to determine if any conditions in a test are TRUE.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E1E1E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Here is a fairly common scenario where we need to calculate if salespeople qualify for a commission using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and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OR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E1E1E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=IF(OR(B14&gt;=$B$4,C14&gt;=$B$5),B14*$B$6,0)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-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Total Sales are greater than or equal to (&gt;=) the Sales Goal, </a:t>
            </a:r>
            <a:r>
              <a:rPr b="1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OR</a:t>
            </a:r>
            <a:r>
              <a:rPr b="0" i="0" lang="en-IN" sz="1800">
                <a:solidFill>
                  <a:srgbClr val="1E1E1E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Accounts are greater than or equal to (&gt;=) the Account Goal, then multiply Total Sales by the Commission %, otherwise return 0.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8" name="Google Shape;32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2878" y="972141"/>
            <a:ext cx="6854131" cy="542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 txBox="1"/>
          <p:nvPr>
            <p:ph type="title"/>
          </p:nvPr>
        </p:nvSpPr>
        <p:spPr>
          <a:xfrm flipH="1">
            <a:off x="506751" y="681039"/>
            <a:ext cx="1143944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Conditional Summering Based on Single Factor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19" name="Google Shape;119;p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21" name="Google Shape;121;p2"/>
          <p:cNvSpPr txBox="1"/>
          <p:nvPr/>
        </p:nvSpPr>
        <p:spPr>
          <a:xfrm>
            <a:off x="460375" y="1619965"/>
            <a:ext cx="10746266" cy="4981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With a conditional sum, values in a range that meet one or more conditions are included in the sum.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	SUMIF	function is useful for single-criterion	sum formulas. The SUMIF function takes three arguments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range: The range containing the values that determine whether to include a particular cell in the sum.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criteria: An expression that determines whether to include a particular cell in the sum.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6350" rtl="0" algn="l">
              <a:lnSpc>
                <a:spcPct val="1109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sum_range: Optional. The range that contains the cells you want to sum. If you omit this argument,  the function uses the range specified in the first argument.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 txBox="1"/>
          <p:nvPr>
            <p:ph type="title"/>
          </p:nvPr>
        </p:nvSpPr>
        <p:spPr>
          <a:xfrm flipH="1">
            <a:off x="506751" y="681039"/>
            <a:ext cx="1143944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Conditional Summering Based on Single Factor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28" name="Google Shape;128;p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30" name="Google Shape;130;p3"/>
          <p:cNvSpPr/>
          <p:nvPr/>
        </p:nvSpPr>
        <p:spPr>
          <a:xfrm>
            <a:off x="4448506" y="1827277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"/>
          <p:cNvSpPr txBox="1"/>
          <p:nvPr/>
        </p:nvSpPr>
        <p:spPr>
          <a:xfrm>
            <a:off x="637014" y="1827277"/>
            <a:ext cx="2991089" cy="3339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SumIf Function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b="1" i="1" lang="en-IN" sz="24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Evaluates based on criteria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Range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attrocento Sans"/>
              <a:buAutoNum type="arabicPeriod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 Range (Optional</a:t>
            </a:r>
            <a:r>
              <a:rPr lang="en-I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  <p:sp>
        <p:nvSpPr>
          <p:cNvPr id="132" name="Google Shape;132;p3"/>
          <p:cNvSpPr/>
          <p:nvPr/>
        </p:nvSpPr>
        <p:spPr>
          <a:xfrm>
            <a:off x="4457650" y="2366771"/>
            <a:ext cx="6202680" cy="337413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4"/>
          <p:cNvSpPr txBox="1"/>
          <p:nvPr>
            <p:ph type="title"/>
          </p:nvPr>
        </p:nvSpPr>
        <p:spPr>
          <a:xfrm flipH="1">
            <a:off x="506751" y="681039"/>
            <a:ext cx="1143944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Conditional Summering Based on Single Factor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39" name="Google Shape;139;p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41" name="Google Shape;141;p4"/>
          <p:cNvSpPr/>
          <p:nvPr/>
        </p:nvSpPr>
        <p:spPr>
          <a:xfrm>
            <a:off x="4258182" y="1827277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4"/>
          <p:cNvSpPr txBox="1"/>
          <p:nvPr/>
        </p:nvSpPr>
        <p:spPr>
          <a:xfrm>
            <a:off x="695411" y="1827277"/>
            <a:ext cx="2667676" cy="4623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SumIfs Function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Evaluates based on Multiple </a:t>
            </a:r>
            <a:r>
              <a:rPr b="1"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 Range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Criterial Range1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Criteria1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 Range2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Criteria2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 Range3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attrocento Sans"/>
              <a:buAutoNum type="arabicPeriod"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Criteria3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…up to 125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3" name="Google Shape;143;p4"/>
          <p:cNvSpPr/>
          <p:nvPr/>
        </p:nvSpPr>
        <p:spPr>
          <a:xfrm>
            <a:off x="4267326" y="2366771"/>
            <a:ext cx="4072128" cy="3383279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10281031" y="4323587"/>
            <a:ext cx="633983" cy="633983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4"/>
          <p:cNvSpPr txBox="1"/>
          <p:nvPr/>
        </p:nvSpPr>
        <p:spPr>
          <a:xfrm>
            <a:off x="4333875" y="5015120"/>
            <a:ext cx="7121525" cy="17055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0" marR="49784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SumIfs</a:t>
            </a:r>
            <a:endParaRPr sz="18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criteria can take multiple operators in between double quotes</a:t>
            </a:r>
            <a:endParaRPr b="1"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52" name="Google Shape;152;p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54" name="Google Shape;154;p5"/>
          <p:cNvSpPr txBox="1"/>
          <p:nvPr/>
        </p:nvSpPr>
        <p:spPr>
          <a:xfrm>
            <a:off x="631196" y="1794770"/>
            <a:ext cx="10288270" cy="2216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9525" rtl="0" algn="l">
              <a:lnSpc>
                <a:spcPct val="1116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 lookup function is a referencing function which refers and calls out data from a database  based on "Criteria" and/or "Multiple Criteria"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116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 this workshop, we will look at the following functions and understand how they work by  themselves and how they become more powerful when nested within each other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1285875" y="4639055"/>
            <a:ext cx="1554867" cy="1382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Lookup</a:t>
            </a:r>
            <a:endParaRPr/>
          </a:p>
          <a:p>
            <a:pPr indent="-250190" lvl="0" marL="262255" marR="0" rtl="0" algn="l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Vlookup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Hlookup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Dget</a:t>
            </a:r>
            <a:endParaRPr/>
          </a:p>
        </p:txBody>
      </p:sp>
      <p:sp>
        <p:nvSpPr>
          <p:cNvPr id="156" name="Google Shape;156;p5"/>
          <p:cNvSpPr txBox="1"/>
          <p:nvPr/>
        </p:nvSpPr>
        <p:spPr>
          <a:xfrm>
            <a:off x="4902842" y="4639055"/>
            <a:ext cx="1726564" cy="13696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Index &amp; Match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Address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Choose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57" name="Google Shape;157;p5"/>
          <p:cNvSpPr txBox="1"/>
          <p:nvPr/>
        </p:nvSpPr>
        <p:spPr>
          <a:xfrm>
            <a:off x="8066665" y="4639055"/>
            <a:ext cx="2375193" cy="13824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-250190" lvl="0" marL="2622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&amp; Row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Columns &amp; Rows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50190" lvl="0" marL="26225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Indirect</a:t>
            </a:r>
            <a:endParaRPr/>
          </a:p>
          <a:p>
            <a:pPr indent="-250190" lvl="0" marL="262255" marR="0" rtl="0" algn="l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i="1" lang="en-IN" sz="2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Offset</a:t>
            </a:r>
            <a:endParaRPr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6"/>
          <p:cNvSpPr txBox="1"/>
          <p:nvPr>
            <p:ph type="title"/>
          </p:nvPr>
        </p:nvSpPr>
        <p:spPr>
          <a:xfrm flipH="1">
            <a:off x="506751" y="681039"/>
            <a:ext cx="1143944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Conditional Summering Based on Single Factor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64" name="Google Shape;164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6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66" name="Google Shape;166;p6"/>
          <p:cNvSpPr txBox="1"/>
          <p:nvPr/>
        </p:nvSpPr>
        <p:spPr>
          <a:xfrm>
            <a:off x="506751" y="1885436"/>
            <a:ext cx="10746266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Lookup functions enable you to look up values from worksheet ranges.</a:t>
            </a:r>
            <a:endParaRPr/>
          </a:p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Vertical lookup, the lookup operation starts in the first column of a worksheet range.</a:t>
            </a:r>
            <a:endParaRPr/>
          </a:p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Horizontal lookup, the operation starts in the first row of a worksheet range.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7"/>
          <p:cNvSpPr txBox="1"/>
          <p:nvPr>
            <p:ph type="title"/>
          </p:nvPr>
        </p:nvSpPr>
        <p:spPr>
          <a:xfrm flipH="1">
            <a:off x="294660" y="667204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73" name="Google Shape;173;p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75" name="Google Shape;175;p7"/>
          <p:cNvSpPr txBox="1"/>
          <p:nvPr/>
        </p:nvSpPr>
        <p:spPr>
          <a:xfrm>
            <a:off x="4357750" y="5858827"/>
            <a:ext cx="7236991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result column has to be on the right of the criteria column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6" name="Google Shape;176;p7"/>
          <p:cNvSpPr/>
          <p:nvPr/>
        </p:nvSpPr>
        <p:spPr>
          <a:xfrm>
            <a:off x="4282058" y="1744536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7"/>
          <p:cNvSpPr txBox="1"/>
          <p:nvPr/>
        </p:nvSpPr>
        <p:spPr>
          <a:xfrm>
            <a:off x="294660" y="1565413"/>
            <a:ext cx="3653676" cy="3727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Vlookup Function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value from the same </a:t>
            </a:r>
            <a:r>
              <a:rPr b="1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row where criteria matches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Lookup Value or Criteria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Table Array or Database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14604" rtl="0" algn="l">
              <a:lnSpc>
                <a:spcPct val="1008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Index Number (from  where Vlookup needs to return  data)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Range Lookup (Optional)</a:t>
            </a:r>
            <a:endParaRPr/>
          </a:p>
        </p:txBody>
      </p:sp>
      <p:sp>
        <p:nvSpPr>
          <p:cNvPr id="178" name="Google Shape;178;p7"/>
          <p:cNvSpPr/>
          <p:nvPr/>
        </p:nvSpPr>
        <p:spPr>
          <a:xfrm>
            <a:off x="4291202" y="2284030"/>
            <a:ext cx="5617463" cy="348081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7"/>
          <p:cNvSpPr/>
          <p:nvPr/>
        </p:nvSpPr>
        <p:spPr>
          <a:xfrm>
            <a:off x="10463402" y="4332286"/>
            <a:ext cx="554735" cy="554736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7"/>
          <p:cNvSpPr txBox="1"/>
          <p:nvPr/>
        </p:nvSpPr>
        <p:spPr>
          <a:xfrm>
            <a:off x="10347071" y="4934324"/>
            <a:ext cx="788670" cy="2755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77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Vlookup</a:t>
            </a:r>
            <a:endParaRPr sz="16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307975" y="5498512"/>
            <a:ext cx="3047588" cy="12445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81915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Note: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81915" marR="252095" rtl="0" algn="just">
              <a:spcBef>
                <a:spcPts val="10"/>
              </a:spcBef>
              <a:spcAft>
                <a:spcPts val="0"/>
              </a:spcAft>
              <a:buNone/>
            </a:pPr>
            <a:r>
              <a:rPr b="1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All arguments can use a  value or a reference to a  cell or a formula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8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88" name="Google Shape;188;p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8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90" name="Google Shape;190;p8"/>
          <p:cNvSpPr txBox="1"/>
          <p:nvPr/>
        </p:nvSpPr>
        <p:spPr>
          <a:xfrm>
            <a:off x="5191432" y="5852885"/>
            <a:ext cx="6669827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result row has to be below the criteria column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1" name="Google Shape;191;p8"/>
          <p:cNvSpPr/>
          <p:nvPr/>
        </p:nvSpPr>
        <p:spPr>
          <a:xfrm>
            <a:off x="4610738" y="1674156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8"/>
          <p:cNvSpPr txBox="1"/>
          <p:nvPr/>
        </p:nvSpPr>
        <p:spPr>
          <a:xfrm>
            <a:off x="482115" y="1704634"/>
            <a:ext cx="3706427" cy="3727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Hlookup Function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Returns the value from the same </a:t>
            </a:r>
            <a:r>
              <a:rPr b="1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where criteria matches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Arguments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Lookup Value or Criteria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Table Array or Database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14604" rtl="0" algn="l">
              <a:lnSpc>
                <a:spcPct val="100800"/>
              </a:lnSpc>
              <a:spcBef>
                <a:spcPts val="1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Index Number (from  where Vlookup needs to return  data)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attrocento Sans"/>
              <a:buAutoNum type="arabicPeriod"/>
            </a:pPr>
            <a:r>
              <a:rPr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Range Lookup (Optional)</a:t>
            </a:r>
            <a:endParaRPr/>
          </a:p>
        </p:txBody>
      </p:sp>
      <p:sp>
        <p:nvSpPr>
          <p:cNvPr id="193" name="Google Shape;193;p8"/>
          <p:cNvSpPr txBox="1"/>
          <p:nvPr/>
        </p:nvSpPr>
        <p:spPr>
          <a:xfrm>
            <a:off x="460375" y="5576849"/>
            <a:ext cx="3372668" cy="12445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8191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0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Note: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81915" marR="252095" rtl="0" algn="just">
              <a:lnSpc>
                <a:spcPct val="1016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b="1" i="1" lang="en-IN"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All arguments can use a  value or a reference to a  cell or a formula</a:t>
            </a:r>
            <a:endParaRPr i="1" sz="20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94" name="Google Shape;194;p8"/>
          <p:cNvSpPr/>
          <p:nvPr/>
        </p:nvSpPr>
        <p:spPr>
          <a:xfrm>
            <a:off x="4619882" y="2213650"/>
            <a:ext cx="7141464" cy="344728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9"/>
          <p:cNvSpPr txBox="1"/>
          <p:nvPr>
            <p:ph type="title"/>
          </p:nvPr>
        </p:nvSpPr>
        <p:spPr>
          <a:xfrm flipH="1">
            <a:off x="506751" y="681039"/>
            <a:ext cx="468468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Lookup Functions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01" name="Google Shape;201;p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9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03" name="Google Shape;203;p9"/>
          <p:cNvSpPr txBox="1"/>
          <p:nvPr/>
        </p:nvSpPr>
        <p:spPr>
          <a:xfrm>
            <a:off x="5171440" y="6088838"/>
            <a:ext cx="7017003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200">
                <a:solidFill>
                  <a:srgbClr val="001F5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Gives an output based on multiple criteria</a:t>
            </a:r>
            <a:endParaRPr b="1" i="1" sz="2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4" name="Google Shape;204;p9"/>
          <p:cNvSpPr/>
          <p:nvPr/>
        </p:nvSpPr>
        <p:spPr>
          <a:xfrm>
            <a:off x="4610738" y="1598613"/>
            <a:ext cx="7296911" cy="5394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9"/>
          <p:cNvSpPr txBox="1"/>
          <p:nvPr/>
        </p:nvSpPr>
        <p:spPr>
          <a:xfrm>
            <a:off x="460374" y="1598613"/>
            <a:ext cx="3742915" cy="3976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DGet Function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5080" rtl="0" algn="l">
              <a:lnSpc>
                <a:spcPct val="1012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b="1" i="1" lang="en-I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Gets a single value from a given  field in a record that matches  criteria. The database argument  is a range of cells that includes  field headers, field is the name or  index of the field to get a max  value from, and criteria is a  range of cells with headers that  match those in database.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5"/>
              </a:spcBef>
              <a:spcAft>
                <a:spcPts val="0"/>
              </a:spcAft>
              <a:buNone/>
            </a:pPr>
            <a:r>
              <a:t/>
            </a:r>
            <a:endParaRPr i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Arguments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AutoNum type="arabicPeriod"/>
            </a:pPr>
            <a:r>
              <a:rPr i="1" lang="en-I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Database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AutoNum type="arabicPeriod"/>
            </a:pPr>
            <a:r>
              <a:rPr i="1" lang="en-I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Field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AutoNum type="arabicPeriod"/>
            </a:pPr>
            <a:r>
              <a:rPr i="1" lang="en-IN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Criteria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9"/>
          <p:cNvSpPr/>
          <p:nvPr/>
        </p:nvSpPr>
        <p:spPr>
          <a:xfrm>
            <a:off x="4619882" y="2138107"/>
            <a:ext cx="7083552" cy="349300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9"/>
          <p:cNvSpPr txBox="1"/>
          <p:nvPr/>
        </p:nvSpPr>
        <p:spPr>
          <a:xfrm>
            <a:off x="460373" y="5813763"/>
            <a:ext cx="3742915" cy="904094"/>
          </a:xfrm>
          <a:prstGeom prst="rect">
            <a:avLst/>
          </a:prstGeom>
          <a:noFill/>
          <a:ln cap="flat" cmpd="sng" w="9525">
            <a:solidFill>
              <a:srgbClr val="001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138425">
            <a:spAutoFit/>
          </a:bodyPr>
          <a:lstStyle/>
          <a:p>
            <a:pPr indent="0" lvl="0" marL="8509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N" sz="18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Note:</a:t>
            </a: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85090" marR="309880" rtl="0" algn="l">
              <a:lnSpc>
                <a:spcPct val="105555"/>
              </a:lnSpc>
              <a:spcBef>
                <a:spcPts val="40"/>
              </a:spcBef>
              <a:spcAft>
                <a:spcPts val="0"/>
              </a:spcAft>
              <a:buNone/>
            </a:pPr>
            <a:r>
              <a:rPr b="1" lang="en-IN"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Can also use “And” or “Or” to  define non-consecutive ranges</a:t>
            </a: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IAQS PPT- Zil_ Fin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2019-12-10T16:16:08Z</dcterms:created>
  <dc:creator>lokesh</dc:creator>
</cp:coreProperties>
</file>